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notesMasterIdLst>
    <p:notesMasterId r:id="rId14"/>
  </p:notesMasterIdLst>
  <p:handoutMasterIdLst>
    <p:handoutMasterId r:id="rId15"/>
  </p:handoutMasterIdLst>
  <p:sldIdLst>
    <p:sldId id="259" r:id="rId2"/>
    <p:sldId id="294" r:id="rId3"/>
    <p:sldId id="266" r:id="rId4"/>
    <p:sldId id="309" r:id="rId5"/>
    <p:sldId id="310" r:id="rId6"/>
    <p:sldId id="305" r:id="rId7"/>
    <p:sldId id="311" r:id="rId8"/>
    <p:sldId id="314" r:id="rId9"/>
    <p:sldId id="312" r:id="rId10"/>
    <p:sldId id="306" r:id="rId11"/>
    <p:sldId id="279" r:id="rId12"/>
    <p:sldId id="308" r:id="rId13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나눔스퀘어라운드 Regular" panose="020B0600000101010101" pitchFamily="50" charset="-127"/>
      <p:regular r:id="rId18"/>
    </p:embeddedFont>
    <p:embeddedFont>
      <p:font typeface="나눔스퀘어라운드 Bold" panose="020B0600000101010101" pitchFamily="50" charset="-127"/>
      <p:bold r:id="rId19"/>
    </p:embeddedFont>
    <p:embeddedFont>
      <p:font typeface="나눔스퀘어라운드 ExtraBold" panose="020B0600000101010101" pitchFamily="50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D3D3D"/>
    <a:srgbClr val="FEFEF4"/>
    <a:srgbClr val="FDFDDF"/>
    <a:srgbClr val="525252"/>
    <a:srgbClr val="FCFBFA"/>
    <a:srgbClr val="F8F8F6"/>
    <a:srgbClr val="F4F3EE"/>
    <a:srgbClr val="E0E0D8"/>
    <a:srgbClr val="F4F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8" y="77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84"/>
    </p:cViewPr>
  </p:sorter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2020-05-01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0BA11-FEDB-4E64-B4BE-9FDEE8123FE3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D56DB-D808-478E-8624-F84E557D34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2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52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15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2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35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36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16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1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8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0478F-8E5F-4F47-A1F2-76F3C50F715F}"/>
              </a:ext>
            </a:extLst>
          </p:cNvPr>
          <p:cNvSpPr txBox="1"/>
          <p:nvPr userDrawn="1"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504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864010" y="2303873"/>
            <a:ext cx="4778744" cy="1221996"/>
            <a:chOff x="330744" y="361950"/>
            <a:chExt cx="4778744" cy="1221996"/>
          </a:xfrm>
        </p:grpSpPr>
        <p:sp>
          <p:nvSpPr>
            <p:cNvPr id="7" name="TextBox 6"/>
            <p:cNvSpPr txBox="1"/>
            <p:nvPr/>
          </p:nvSpPr>
          <p:spPr>
            <a:xfrm>
              <a:off x="370690" y="383617"/>
              <a:ext cx="473879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spc="-300" dirty="0" smtClean="0">
                  <a:solidFill>
                    <a:schemeClr val="bg2">
                      <a:lumMod val="75000"/>
                      <a:alpha val="30000"/>
                    </a:schemeClr>
                  </a:solidFill>
                </a:rPr>
                <a:t>너의 별명은</a:t>
              </a:r>
              <a:endParaRPr lang="ko-KR" altLang="en-US" sz="7200" b="1" spc="-300" dirty="0">
                <a:solidFill>
                  <a:schemeClr val="bg2">
                    <a:lumMod val="75000"/>
                    <a:alpha val="30000"/>
                  </a:schemeClr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30744" y="361950"/>
              <a:ext cx="438453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spc="-300" dirty="0" smtClean="0">
                  <a:solidFill>
                    <a:schemeClr val="accent1">
                      <a:alpha val="70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너의 별명은</a:t>
              </a:r>
              <a:endParaRPr lang="ko-KR" altLang="en-US" sz="7200" b="1" spc="-300" dirty="0">
                <a:solidFill>
                  <a:schemeClr val="accent1">
                    <a:alpha val="7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93249" y="3667694"/>
            <a:ext cx="3586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solidFill>
                  <a:schemeClr val="tx2"/>
                </a:solidFill>
                <a:latin typeface="+mn-ea"/>
              </a:rPr>
              <a:t>CNN</a:t>
            </a:r>
            <a:r>
              <a:rPr lang="ko-KR" altLang="en-US" sz="2000" spc="-150" dirty="0" smtClean="0">
                <a:solidFill>
                  <a:schemeClr val="tx2"/>
                </a:solidFill>
                <a:latin typeface="+mn-ea"/>
              </a:rPr>
              <a:t>을 활용한 닮은 꼴 찾기 서비스</a:t>
            </a:r>
            <a:endParaRPr lang="ko-KR" altLang="en-US" sz="2000" spc="-150" dirty="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41511" y="3525869"/>
            <a:ext cx="7889717" cy="2166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917344" y="5544831"/>
            <a:ext cx="433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A304 </a:t>
            </a:r>
            <a:r>
              <a:rPr lang="ko-KR" altLang="en-US" spc="-1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박석호 </a:t>
            </a:r>
            <a:r>
              <a:rPr lang="ko-KR" altLang="en-US" spc="-15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김혜희</a:t>
            </a:r>
            <a:r>
              <a:rPr lang="ko-KR" altLang="en-US" spc="-1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 </a:t>
            </a:r>
            <a:r>
              <a:rPr lang="ko-KR" altLang="en-US" spc="-15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동명환</a:t>
            </a:r>
            <a:r>
              <a:rPr lang="ko-KR" altLang="en-US" spc="-150" dirty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 </a:t>
            </a:r>
            <a:r>
              <a:rPr lang="ko-KR" altLang="en-US" spc="-1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박성호 </a:t>
            </a:r>
            <a:r>
              <a:rPr lang="ko-KR" altLang="en-US" spc="-15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정수안</a:t>
            </a:r>
            <a:r>
              <a:rPr lang="ko-KR" altLang="en-US" spc="-1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ea"/>
              </a:rPr>
              <a:t> 최현정</a:t>
            </a:r>
            <a:endParaRPr lang="ko-KR" altLang="en-US" spc="-150" dirty="0">
              <a:solidFill>
                <a:schemeClr val="tx2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48850" y="2390702"/>
            <a:ext cx="14542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 smtClean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003</a:t>
            </a:r>
            <a:endParaRPr lang="ko-KR" altLang="en-US" sz="5400" b="1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1685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 smtClean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시연 영상</a:t>
            </a:r>
            <a:endParaRPr lang="ko-KR" altLang="en-US" sz="3200" spc="-150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각 삼각형 13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" name="직각 삼각형 12"/>
          <p:cNvSpPr/>
          <p:nvPr/>
        </p:nvSpPr>
        <p:spPr>
          <a:xfrm flipH="1" flipV="1">
            <a:off x="8048846" y="0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249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744353" y="6505575"/>
            <a:ext cx="23775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32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88881" y="522906"/>
            <a:ext cx="12811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시연 영상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2" name="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400" y="1376335"/>
            <a:ext cx="8112370" cy="456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8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04959" y="2318183"/>
            <a:ext cx="23855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spc="-300" dirty="0" smtClean="0">
                <a:solidFill>
                  <a:schemeClr val="accent1">
                    <a:alpha val="7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Q &amp; A</a:t>
            </a:r>
            <a:endParaRPr lang="ko-KR" altLang="en-US" sz="7200" b="1" spc="-300" dirty="0">
              <a:solidFill>
                <a:schemeClr val="accent1">
                  <a:alpha val="7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49819" y="3694071"/>
            <a:ext cx="13035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 smtClean="0">
                <a:solidFill>
                  <a:schemeClr val="tx2"/>
                </a:solidFill>
                <a:latin typeface="+mn-ea"/>
              </a:rPr>
              <a:t>감사합니다 </a:t>
            </a:r>
            <a:endParaRPr lang="ko-KR" altLang="en-US" sz="2000" spc="-150" dirty="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41511" y="3525869"/>
            <a:ext cx="7889717" cy="2166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39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8006" y="344708"/>
            <a:ext cx="1203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Contents</a:t>
            </a:r>
            <a:endParaRPr lang="ko-KR" altLang="en-US" b="1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12651" y="3568064"/>
            <a:ext cx="7386510" cy="461665"/>
            <a:chOff x="212651" y="3206557"/>
            <a:chExt cx="5865656" cy="461665"/>
          </a:xfrm>
        </p:grpSpPr>
        <p:grpSp>
          <p:nvGrpSpPr>
            <p:cNvPr id="11" name="그룹 10"/>
            <p:cNvGrpSpPr/>
            <p:nvPr/>
          </p:nvGrpSpPr>
          <p:grpSpPr>
            <a:xfrm>
              <a:off x="212651" y="3206557"/>
              <a:ext cx="1775166" cy="461665"/>
              <a:chOff x="212651" y="3255887"/>
              <a:chExt cx="1775166" cy="461665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212651" y="3255887"/>
                <a:ext cx="74732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001</a:t>
                </a:r>
                <a:endParaRPr lang="ko-KR" altLang="en-US" sz="240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57993" y="3255887"/>
                <a:ext cx="12298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 smtClean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기획의도</a:t>
                </a:r>
                <a:endParaRPr lang="ko-KR" altLang="en-US" sz="2400" spc="-15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2356877" y="3206557"/>
              <a:ext cx="1775166" cy="461665"/>
              <a:chOff x="2356877" y="3206557"/>
              <a:chExt cx="1775166" cy="461665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2356877" y="3206557"/>
                <a:ext cx="74732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002</a:t>
                </a:r>
                <a:endParaRPr lang="ko-KR" altLang="en-US" sz="240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902219" y="3206557"/>
                <a:ext cx="12298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 smtClean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진행과정</a:t>
                </a:r>
                <a:endParaRPr lang="ko-KR" altLang="en-US" sz="2400" spc="-15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4510531" y="3206557"/>
              <a:ext cx="1567776" cy="461665"/>
              <a:chOff x="4952427" y="3207822"/>
              <a:chExt cx="1567776" cy="461665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4952427" y="3207822"/>
                <a:ext cx="74732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003</a:t>
                </a:r>
                <a:endParaRPr lang="ko-KR" altLang="en-US" sz="240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497769" y="3207822"/>
                <a:ext cx="10224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pc="-150" dirty="0" smtClean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시연 영상</a:t>
                </a:r>
                <a:endParaRPr lang="ko-KR" altLang="en-US" sz="2400" spc="-150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</p:grpSp>
      </p:grpSp>
      <p:sp>
        <p:nvSpPr>
          <p:cNvPr id="32" name="직각 삼각형 31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338006" y="724659"/>
            <a:ext cx="137409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각 삼각형 25"/>
          <p:cNvSpPr/>
          <p:nvPr/>
        </p:nvSpPr>
        <p:spPr>
          <a:xfrm flipH="1" flipV="1">
            <a:off x="8048846" y="0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28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48850" y="2390702"/>
            <a:ext cx="14542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</a:t>
            </a:r>
            <a:endParaRPr lang="ko-KR" altLang="en-US" sz="5400" b="1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1601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 smtClean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기획의도</a:t>
            </a:r>
            <a:endParaRPr lang="ko-KR" altLang="en-US" sz="3200" spc="-150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각 삼각형 13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" name="직각 삼각형 12"/>
          <p:cNvSpPr/>
          <p:nvPr/>
        </p:nvSpPr>
        <p:spPr>
          <a:xfrm flipH="1" flipV="1">
            <a:off x="8048846" y="0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634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254426" y="4113640"/>
            <a:ext cx="2964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tx2">
                    <a:lumMod val="75000"/>
                  </a:schemeClr>
                </a:solidFill>
              </a:rPr>
              <a:t>인공지능 서비스 경험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190665" y="4113640"/>
            <a:ext cx="1391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tx2">
                    <a:lumMod val="75000"/>
                  </a:schemeClr>
                </a:solidFill>
              </a:rPr>
              <a:t>재미 요소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bg1"/>
                </a:solidFill>
              </a:rPr>
              <a:t>1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8881" y="522906"/>
            <a:ext cx="12105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기획의도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97"/>
          <a:stretch/>
        </p:blipFill>
        <p:spPr>
          <a:xfrm>
            <a:off x="1866173" y="2039747"/>
            <a:ext cx="1868216" cy="15712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64"/>
          <a:stretch/>
        </p:blipFill>
        <p:spPr>
          <a:xfrm>
            <a:off x="5719414" y="1822098"/>
            <a:ext cx="2310126" cy="1788867"/>
          </a:xfrm>
          <a:prstGeom prst="rect">
            <a:avLst/>
          </a:prstGeom>
        </p:spPr>
      </p:pic>
      <p:sp>
        <p:nvSpPr>
          <p:cNvPr id="7" name="덧셈 기호 6"/>
          <p:cNvSpPr/>
          <p:nvPr/>
        </p:nvSpPr>
        <p:spPr>
          <a:xfrm>
            <a:off x="4362020" y="2655345"/>
            <a:ext cx="967154" cy="955620"/>
          </a:xfrm>
          <a:prstGeom prst="mathPlus">
            <a:avLst>
              <a:gd name="adj1" fmla="val 16160"/>
            </a:avLst>
          </a:prstGeom>
          <a:noFill/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879006" y="2348325"/>
            <a:ext cx="8691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smtClean="0">
                <a:solidFill>
                  <a:srgbClr val="0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?</a:t>
            </a:r>
            <a:endParaRPr lang="ko-KR" altLang="en-US" sz="9600" dirty="0">
              <a:solidFill>
                <a:srgbClr val="00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등호 10"/>
          <p:cNvSpPr/>
          <p:nvPr/>
        </p:nvSpPr>
        <p:spPr>
          <a:xfrm>
            <a:off x="8428508" y="2826761"/>
            <a:ext cx="888023" cy="612788"/>
          </a:xfrm>
          <a:prstGeom prst="mathEqual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866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bg1"/>
                </a:solidFill>
              </a:rPr>
              <a:t>1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8881" y="522906"/>
            <a:ext cx="12105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기획의도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29697" y="5757802"/>
            <a:ext cx="3480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tx2">
                    <a:lumMod val="7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닮을 꼴 찾기 서비스</a:t>
            </a:r>
            <a:endParaRPr lang="ko-KR" altLang="en-US" sz="3200" dirty="0">
              <a:solidFill>
                <a:schemeClr val="tx2">
                  <a:lumMod val="7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3447"/>
          <a:stretch/>
        </p:blipFill>
        <p:spPr>
          <a:xfrm>
            <a:off x="202223" y="1561175"/>
            <a:ext cx="5664444" cy="360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9798"/>
          <a:stretch/>
        </p:blipFill>
        <p:spPr>
          <a:xfrm>
            <a:off x="6233745" y="1561175"/>
            <a:ext cx="5720862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04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48850" y="2390702"/>
            <a:ext cx="14542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 smtClean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002</a:t>
            </a:r>
            <a:endParaRPr lang="ko-KR" altLang="en-US" sz="5400" b="1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1601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 smtClean="0">
                <a:solidFill>
                  <a:schemeClr val="tx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진행과정</a:t>
            </a:r>
            <a:endParaRPr lang="ko-KR" altLang="en-US" sz="3200" spc="-150" dirty="0">
              <a:solidFill>
                <a:schemeClr val="tx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각 삼각형 13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" name="직각 삼각형 12"/>
          <p:cNvSpPr/>
          <p:nvPr/>
        </p:nvSpPr>
        <p:spPr>
          <a:xfrm flipH="1" flipV="1">
            <a:off x="8048846" y="0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641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2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8881" y="522906"/>
            <a:ext cx="23102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진행과정 </a:t>
            </a:r>
            <a:r>
              <a:rPr lang="en-US" altLang="ko-KR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데이터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89" y="2015425"/>
            <a:ext cx="5233502" cy="224884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23803"/>
          <a:stretch/>
        </p:blipFill>
        <p:spPr>
          <a:xfrm>
            <a:off x="6220489" y="1578441"/>
            <a:ext cx="5193169" cy="31228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60910" y="5352713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크롤링한 데이터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61566" y="5352713"/>
            <a:ext cx="2149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+mn-ea"/>
              </a:rPr>
              <a:t>LHI-Animal-Faces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43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2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8881" y="522906"/>
            <a:ext cx="23102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진행과정 </a:t>
            </a:r>
            <a:r>
              <a:rPr lang="en-US" altLang="ko-KR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데이터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729990" y="2264731"/>
            <a:ext cx="5525907" cy="1796904"/>
            <a:chOff x="1468544" y="2902687"/>
            <a:chExt cx="5525907" cy="1796904"/>
          </a:xfrm>
        </p:grpSpPr>
        <p:sp>
          <p:nvSpPr>
            <p:cNvPr id="12" name="모서리가 둥근 직사각형 11"/>
            <p:cNvSpPr/>
            <p:nvPr/>
          </p:nvSpPr>
          <p:spPr>
            <a:xfrm rot="2700000">
              <a:off x="1468544" y="2902689"/>
              <a:ext cx="1796902" cy="1796902"/>
            </a:xfrm>
            <a:prstGeom prst="roundRect">
              <a:avLst/>
            </a:prstGeom>
            <a:solidFill>
              <a:schemeClr val="accent1">
                <a:alpha val="7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>
            <a:xfrm rot="2700000">
              <a:off x="5197549" y="2902687"/>
              <a:ext cx="1796902" cy="1796902"/>
            </a:xfrm>
            <a:prstGeom prst="roundRect">
              <a:avLst/>
            </a:prstGeom>
            <a:solidFill>
              <a:schemeClr val="accent1">
                <a:alpha val="7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cxnSp>
        <p:nvCxnSpPr>
          <p:cNvPr id="24" name="직선 화살표 연결선 23"/>
          <p:cNvCxnSpPr/>
          <p:nvPr/>
        </p:nvCxnSpPr>
        <p:spPr>
          <a:xfrm>
            <a:off x="3052396" y="3144129"/>
            <a:ext cx="885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6786196" y="3163179"/>
            <a:ext cx="885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49440" y="4612916"/>
            <a:ext cx="16587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배우 </a:t>
            </a:r>
            <a:r>
              <a:rPr lang="en-US" altLang="ko-KR" sz="2000" dirty="0" smtClean="0">
                <a:solidFill>
                  <a:schemeClr val="tx2"/>
                </a:solidFill>
                <a:latin typeface="+mn-ea"/>
              </a:rPr>
              <a:t>50</a:t>
            </a: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명</a:t>
            </a:r>
            <a:endParaRPr lang="en-US" altLang="ko-KR" sz="2000" dirty="0" smtClean="0">
              <a:solidFill>
                <a:schemeClr val="tx2"/>
              </a:solidFill>
              <a:latin typeface="+mn-ea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가수 </a:t>
            </a:r>
            <a:r>
              <a:rPr lang="en-US" altLang="ko-KR" sz="2000" dirty="0" smtClean="0">
                <a:solidFill>
                  <a:schemeClr val="tx2"/>
                </a:solidFill>
                <a:latin typeface="+mn-ea"/>
              </a:rPr>
              <a:t>49</a:t>
            </a: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명</a:t>
            </a:r>
            <a:endParaRPr lang="ko-KR" altLang="en-US" sz="20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515559" y="4459027"/>
            <a:ext cx="20065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얼굴 인식</a:t>
            </a:r>
            <a:endParaRPr lang="en-US" altLang="ko-KR" sz="2000" dirty="0" smtClean="0">
              <a:solidFill>
                <a:schemeClr val="tx2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chemeClr val="tx2"/>
                </a:solidFill>
                <a:latin typeface="+mn-ea"/>
              </a:rPr>
              <a:t>Crop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err="1" smtClean="0">
                <a:solidFill>
                  <a:schemeClr val="tx2"/>
                </a:solidFill>
                <a:latin typeface="+mn-ea"/>
              </a:rPr>
              <a:t>리사이징</a:t>
            </a:r>
            <a:endParaRPr lang="en-US" altLang="ko-KR" sz="2000" dirty="0" smtClean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18869" y="2844419"/>
            <a:ext cx="141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err="1" smtClean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크롤링</a:t>
            </a:r>
            <a:endParaRPr lang="ko-KR" altLang="en-US" sz="2800" b="1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628308" y="2686125"/>
            <a:ext cx="1419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데이터 전처리</a:t>
            </a:r>
            <a:endParaRPr lang="ko-KR" altLang="en-US" sz="2800" b="1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/>
          <a:srcRect l="17511" t="27841" r="3166" b="4004"/>
          <a:stretch/>
        </p:blipFill>
        <p:spPr>
          <a:xfrm>
            <a:off x="7776716" y="1993202"/>
            <a:ext cx="4078586" cy="2721059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7998029" y="4920692"/>
            <a:ext cx="3635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카테고리 당 약 </a:t>
            </a:r>
            <a:r>
              <a:rPr lang="en-US" altLang="ko-KR" sz="2000" dirty="0" smtClean="0">
                <a:solidFill>
                  <a:schemeClr val="tx2"/>
                </a:solidFill>
                <a:latin typeface="+mn-ea"/>
              </a:rPr>
              <a:t>80</a:t>
            </a:r>
            <a:r>
              <a:rPr lang="ko-KR" altLang="en-US" sz="2000" dirty="0" smtClean="0">
                <a:solidFill>
                  <a:schemeClr val="tx2"/>
                </a:solidFill>
                <a:latin typeface="+mn-ea"/>
              </a:rPr>
              <a:t>개 이미지</a:t>
            </a:r>
            <a:endParaRPr lang="en-US" altLang="ko-KR" sz="2000" dirty="0" smtClean="0">
              <a:solidFill>
                <a:schemeClr val="tx2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541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2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8881" y="522906"/>
            <a:ext cx="205537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진행과정 </a:t>
            </a:r>
            <a:r>
              <a:rPr lang="en-US" altLang="ko-KR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모델</a:t>
            </a:r>
            <a:endParaRPr lang="ko-KR" altLang="en-US" sz="2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88881" y="5250974"/>
            <a:ext cx="101377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이미지 인식에 대해 이미 검증된 모델인 </a:t>
            </a:r>
            <a:r>
              <a:rPr lang="en-US" altLang="ko-KR" dirty="0" smtClean="0">
                <a:latin typeface="+mn-ea"/>
              </a:rPr>
              <a:t>Inception V3 Neural Networks </a:t>
            </a:r>
            <a:r>
              <a:rPr lang="ko-KR" altLang="en-US" dirty="0" smtClean="0">
                <a:latin typeface="+mn-ea"/>
              </a:rPr>
              <a:t>를 사용</a:t>
            </a:r>
            <a:endParaRPr lang="en-US" altLang="ko-KR" dirty="0" smtClean="0">
              <a:latin typeface="+mn-ea"/>
            </a:endParaRPr>
          </a:p>
          <a:p>
            <a:r>
              <a:rPr lang="en-US" altLang="ko-KR" dirty="0" smtClean="0">
                <a:latin typeface="+mn-ea"/>
              </a:rPr>
              <a:t>Inception </a:t>
            </a:r>
            <a:r>
              <a:rPr lang="ko-KR" altLang="en-US" dirty="0" smtClean="0">
                <a:latin typeface="+mn-ea"/>
              </a:rPr>
              <a:t>모델의 구조와 파라미터들을 가져와서 이를 기반으로 전처리 한 데이터 셋에 </a:t>
            </a:r>
            <a:r>
              <a:rPr lang="en-US" altLang="ko-KR" dirty="0" smtClean="0">
                <a:latin typeface="+mn-ea"/>
              </a:rPr>
              <a:t>Retraining</a:t>
            </a:r>
            <a:r>
              <a:rPr lang="ko-KR" altLang="en-US" dirty="0" smtClean="0">
                <a:latin typeface="+mn-ea"/>
              </a:rPr>
              <a:t>을 진행</a:t>
            </a:r>
            <a:endParaRPr lang="ko-KR" altLang="en-US" dirty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881" y="1371867"/>
            <a:ext cx="9662746" cy="360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83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1229</TotalTime>
  <Words>194</Words>
  <Application>Microsoft Office PowerPoint</Application>
  <PresentationFormat>와이드스크린</PresentationFormat>
  <Paragraphs>55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Arial</vt:lpstr>
      <vt:lpstr>맑은 고딕</vt:lpstr>
      <vt:lpstr>나눔스퀘어라운드 Regular</vt:lpstr>
      <vt:lpstr>나눔스퀘어라운드 Bold</vt:lpstr>
      <vt:lpstr>나눔스퀘어라운드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multicampus</cp:lastModifiedBy>
  <cp:revision>169</cp:revision>
  <dcterms:created xsi:type="dcterms:W3CDTF">2015-01-21T11:35:38Z</dcterms:created>
  <dcterms:modified xsi:type="dcterms:W3CDTF">2020-05-01T00:31:41Z</dcterms:modified>
</cp:coreProperties>
</file>

<file path=docProps/thumbnail.jpeg>
</file>